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44" r:id="rId2"/>
    <p:sldId id="438" r:id="rId3"/>
    <p:sldId id="439" r:id="rId4"/>
    <p:sldId id="440" r:id="rId5"/>
    <p:sldId id="508" r:id="rId6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 «ЖИЛЬЕ И ГОРОДСКАЯ СРЕДА»НА </a:t>
            </a:r>
            <a:r>
              <a:rPr lang="ru-RU" dirty="0"/>
              <a:t>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9512" y="908720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1. Жилье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9512" y="1124744"/>
            <a:ext cx="8827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2. </a:t>
            </a:r>
            <a:r>
              <a:rPr lang="ru-RU" sz="1400" b="1" dirty="0"/>
              <a:t>Обеспечение устойчивого сокращения непригодного для проживания жилищного фонда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9512" y="692696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Федеральные проекты, входящие в состав: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9512" y="155679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76254"/>
              </p:ext>
            </p:extLst>
          </p:nvPr>
        </p:nvGraphicFramePr>
        <p:xfrm>
          <a:off x="0" y="1966256"/>
          <a:ext cx="9144002" cy="4096043"/>
        </p:xfrm>
        <a:graphic>
          <a:graphicData uri="http://schemas.openxmlformats.org/drawingml/2006/table">
            <a:tbl>
              <a:tblPr firstRow="1" firstCol="1" bandRow="1"/>
              <a:tblGrid>
                <a:gridCol w="3179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4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46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5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Увеличение объема жилищного строительства, млн. кв. метров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1,788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0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Ввод жилья в рамках мероприятия по стимулированию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программ развития жилищного строительства субъектов РФ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0,59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543">
                <a:tc>
                  <a:txBody>
                    <a:bodyPr/>
                    <a:lstStyle/>
                    <a:p>
                      <a:pPr indent="-190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населения жильём, кв. м на чел.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28,1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278">
                <a:tc>
                  <a:txBody>
                    <a:bodyPr/>
                    <a:lstStyle/>
                    <a:p>
                      <a:pPr indent="-190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 получения разрешения на строительство и ввод объекта в эксплуатацию, рабочих дней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4,64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7464">
                <a:tc>
                  <a:txBody>
                    <a:bodyPr/>
                    <a:lstStyle/>
                    <a:p>
                      <a:pPr indent="-19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 проведения экспертизы проектной документации и результатов инженерных изысканий для объектов жилищного строительства, рабочих дней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611560" y="0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9512" y="1340768"/>
            <a:ext cx="8827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3. </a:t>
            </a:r>
            <a:r>
              <a:rPr lang="ru-RU" sz="1400" b="1" dirty="0"/>
              <a:t>Формирование комфортной городской среды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4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9512" y="83671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74899"/>
              </p:ext>
            </p:extLst>
          </p:nvPr>
        </p:nvGraphicFramePr>
        <p:xfrm>
          <a:off x="1" y="1124744"/>
          <a:ext cx="9144002" cy="4580500"/>
        </p:xfrm>
        <a:graphic>
          <a:graphicData uri="http://schemas.openxmlformats.org/drawingml/2006/table">
            <a:tbl>
              <a:tblPr firstRow="1" firstCol="1" bandRow="1"/>
              <a:tblGrid>
                <a:gridCol w="3179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4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822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484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Реализованы мероприятия по  благоустройству, предусмотренные государственными (муниципальными) программами формирования современной городской среды (количество обустроенных общественных пространств), не менее ед. накопительным итогом начиная с 2019 года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224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328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432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536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640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4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Реализованы мероприятия по  благоустройству, предусмотренные государственными муниципальными) программами формирования современной городской среды (количество обустроенных дворовых территорий), не менее ед. накопительным итогом начиная с 2019 года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272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544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816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1088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1360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1632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917110" y="167352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</a:p>
        </p:txBody>
      </p:sp>
    </p:spTree>
    <p:extLst>
      <p:ext uri="{BB962C8B-B14F-4D97-AF65-F5344CB8AC3E}">
        <p14:creationId xmlns:p14="http://schemas.microsoft.com/office/powerpoint/2010/main" val="319155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0" y="76470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97512"/>
              </p:ext>
            </p:extLst>
          </p:nvPr>
        </p:nvGraphicFramePr>
        <p:xfrm>
          <a:off x="-2" y="1124744"/>
          <a:ext cx="9144002" cy="1966875"/>
        </p:xfrm>
        <a:graphic>
          <a:graphicData uri="http://schemas.openxmlformats.org/drawingml/2006/table">
            <a:tbl>
              <a:tblPr firstRow="1" firstCol="1" bandRow="1"/>
              <a:tblGrid>
                <a:gridCol w="3179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4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22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4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2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Количество квадратных метров, расселенного непригодного для проживания жилищного фонда, тыс. кв. м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4,6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32,89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32,88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42,7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100,3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100,3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2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Количество граждан, расселенных из непригодного для проживания жилищного фонда, тыс. человек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0,27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1,8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1,8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2,37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5,62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5,62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917110" y="167352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11893"/>
              </p:ext>
            </p:extLst>
          </p:nvPr>
        </p:nvGraphicFramePr>
        <p:xfrm>
          <a:off x="0" y="3789040"/>
          <a:ext cx="9144000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8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75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72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26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073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69,32%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3 503,37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2 180,04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2 395,33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4 117,29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4 117,29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4 117,29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20 430,61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30,68% 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1091,44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1043,13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1829,64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2072,12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9 042,29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251520" y="3356992"/>
            <a:ext cx="1192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Ресурсы:</a:t>
            </a:r>
            <a:r>
              <a:rPr lang="ru-RU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26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666971" y="57256"/>
            <a:ext cx="40261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ЖИЛЬЕ И ГОРОДСКАЯ СРЕДА</a:t>
            </a:r>
          </a:p>
          <a:p>
            <a:r>
              <a:rPr lang="ru-RU" sz="1800" dirty="0"/>
              <a:t>муниципальный район Волжский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86679"/>
              </p:ext>
            </p:extLst>
          </p:nvPr>
        </p:nvGraphicFramePr>
        <p:xfrm>
          <a:off x="251520" y="2132856"/>
          <a:ext cx="8559547" cy="2932931"/>
        </p:xfrm>
        <a:graphic>
          <a:graphicData uri="http://schemas.openxmlformats.org/drawingml/2006/table">
            <a:tbl>
              <a:tblPr firstRow="1" firstCol="1" bandRow="1"/>
              <a:tblGrid>
                <a:gridCol w="297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г.*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г.*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г.*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г.*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г.*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Увеличение объема жилищного строительства, млн. кв. метров</a:t>
                      </a:r>
                      <a:endParaRPr lang="ru-RU" sz="1600" b="1" u="none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333 670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367 010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Ввод жилья в рамках мероприятия по стимулированию программ развития жилищного строительства субъектов РФ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83,6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439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Количество квадратных метров, расселенного непригодного для проживания жилищного фонда, тыс. кв. м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157192"/>
            <a:ext cx="397159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* значения будут установлены</a:t>
            </a:r>
            <a:r>
              <a:rPr kumimoji="0" lang="ru-RU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дополнительно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56843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661</Words>
  <Application>Microsoft Office PowerPoint</Application>
  <PresentationFormat>Экран (4:3)</PresentationFormat>
  <Paragraphs>164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_ШАБЛОН_МЭР_СО - копия</vt:lpstr>
      <vt:lpstr>ИНФОРМАЦИЯ О РЕАЛИЗАЦИИ НП «ЖИЛЬЕ И ГОРОДСКАЯ СРЕДА»НА ТЕРРИТОРИИ МУНИЦИПАЛЬНОГО РАЙОНА ВОЛЖСКИЙ за 2019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99</cp:revision>
  <cp:lastPrinted>2019-03-13T16:09:54Z</cp:lastPrinted>
  <dcterms:modified xsi:type="dcterms:W3CDTF">2020-12-10T10:43:30Z</dcterms:modified>
</cp:coreProperties>
</file>